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63D3F005-013F-4709-89A4-02A1F04BA0A6}"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09520" cy="36288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53520" cy="563400"/>
          </a:xfrm>
          <a:prstGeom prst="rect">
            <a:avLst/>
          </a:prstGeom>
          <a:ln w="0">
            <a:noFill/>
          </a:ln>
        </p:spPr>
      </p:pic>
      <p:pic>
        <p:nvPicPr>
          <p:cNvPr id="4" name="Grafik 2" descr=""/>
          <p:cNvPicPr/>
          <p:nvPr/>
        </p:nvPicPr>
        <p:blipFill>
          <a:blip r:embed="rId3"/>
          <a:stretch/>
        </p:blipFill>
        <p:spPr>
          <a:xfrm>
            <a:off x="7430400" y="134640"/>
            <a:ext cx="3699360" cy="515520"/>
          </a:xfrm>
          <a:prstGeom prst="rect">
            <a:avLst/>
          </a:prstGeom>
          <a:ln w="0">
            <a:noFill/>
          </a:ln>
        </p:spPr>
      </p:pic>
      <p:sp>
        <p:nvSpPr>
          <p:cNvPr id="5" name="CustomShape 4"/>
          <p:cNvSpPr/>
          <p:nvPr/>
        </p:nvSpPr>
        <p:spPr>
          <a:xfrm>
            <a:off x="912240" y="1268280"/>
            <a:ext cx="9209520" cy="362880"/>
          </a:xfrm>
          <a:prstGeom prst="rect">
            <a:avLst/>
          </a:prstGeom>
          <a:noFill/>
          <a:ln w="0">
            <a:noFill/>
          </a:ln>
        </p:spPr>
        <p:style>
          <a:lnRef idx="0"/>
          <a:fillRef idx="0"/>
          <a:effectRef idx="0"/>
          <a:fontRef idx="minor"/>
        </p:style>
      </p:sp>
      <p:sp>
        <p:nvSpPr>
          <p:cNvPr id="6" name="CustomShape 5"/>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177EF195-BC2B-4196-8947-0C5C7099E57C}"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09520" cy="36288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53520" cy="563400"/>
          </a:xfrm>
          <a:prstGeom prst="rect">
            <a:avLst/>
          </a:prstGeom>
          <a:ln w="0">
            <a:noFill/>
          </a:ln>
        </p:spPr>
      </p:pic>
      <p:pic>
        <p:nvPicPr>
          <p:cNvPr id="50" name="Grafik 2" descr=""/>
          <p:cNvPicPr/>
          <p:nvPr/>
        </p:nvPicPr>
        <p:blipFill>
          <a:blip r:embed="rId3"/>
          <a:stretch/>
        </p:blipFill>
        <p:spPr>
          <a:xfrm>
            <a:off x="7430400" y="134640"/>
            <a:ext cx="3699360" cy="515520"/>
          </a:xfrm>
          <a:prstGeom prst="rect">
            <a:avLst/>
          </a:prstGeom>
          <a:ln w="0">
            <a:noFill/>
          </a:ln>
        </p:spPr>
      </p:pic>
      <p:sp>
        <p:nvSpPr>
          <p:cNvPr id="51"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8523848C-542D-486A-A4C9-97419C25AAA3}"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53"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93"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088255D2-534F-4F99-A3AB-581427A59B0C}"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4" name="CustomShape 3"/>
          <p:cNvSpPr/>
          <p:nvPr/>
        </p:nvSpPr>
        <p:spPr>
          <a:xfrm>
            <a:off x="912240" y="1268280"/>
            <a:ext cx="9209520" cy="362880"/>
          </a:xfrm>
          <a:prstGeom prst="rect">
            <a:avLst/>
          </a:prstGeom>
          <a:noFill/>
          <a:ln w="0">
            <a:noFill/>
          </a:ln>
        </p:spPr>
        <p:style>
          <a:lnRef idx="0"/>
          <a:fillRef idx="0"/>
          <a:effectRef idx="0"/>
          <a:fontRef idx="minor"/>
        </p:style>
      </p:sp>
      <p:pic>
        <p:nvPicPr>
          <p:cNvPr id="95" name="Picture 19" descr="Logo_TUC_de_RGB"/>
          <p:cNvPicPr/>
          <p:nvPr/>
        </p:nvPicPr>
        <p:blipFill>
          <a:blip r:embed="rId2"/>
          <a:stretch/>
        </p:blipFill>
        <p:spPr>
          <a:xfrm>
            <a:off x="0" y="0"/>
            <a:ext cx="3053520" cy="563400"/>
          </a:xfrm>
          <a:prstGeom prst="rect">
            <a:avLst/>
          </a:prstGeom>
          <a:ln w="0">
            <a:noFill/>
          </a:ln>
        </p:spPr>
      </p:pic>
      <p:pic>
        <p:nvPicPr>
          <p:cNvPr id="96" name="Grafik 2" descr=""/>
          <p:cNvPicPr/>
          <p:nvPr/>
        </p:nvPicPr>
        <p:blipFill>
          <a:blip r:embed="rId3"/>
          <a:stretch/>
        </p:blipFill>
        <p:spPr>
          <a:xfrm>
            <a:off x="7430400" y="134640"/>
            <a:ext cx="3699360" cy="515520"/>
          </a:xfrm>
          <a:prstGeom prst="rect">
            <a:avLst/>
          </a:prstGeom>
          <a:ln w="0">
            <a:noFill/>
          </a:ln>
        </p:spPr>
      </p:pic>
      <p:sp>
        <p:nvSpPr>
          <p:cNvPr id="97"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98"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24082C3F-6D40-489B-AECB-A9F68795BE9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39"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D04945DD-CB12-4545-845A-269668A8123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0" name="CustomShape 3"/>
          <p:cNvSpPr/>
          <p:nvPr/>
        </p:nvSpPr>
        <p:spPr>
          <a:xfrm>
            <a:off x="912240" y="1268280"/>
            <a:ext cx="9209520" cy="362880"/>
          </a:xfrm>
          <a:prstGeom prst="rect">
            <a:avLst/>
          </a:prstGeom>
          <a:noFill/>
          <a:ln w="0">
            <a:noFill/>
          </a:ln>
        </p:spPr>
        <p:style>
          <a:lnRef idx="0"/>
          <a:fillRef idx="0"/>
          <a:effectRef idx="0"/>
          <a:fontRef idx="minor"/>
        </p:style>
      </p:sp>
      <p:pic>
        <p:nvPicPr>
          <p:cNvPr id="141" name="Picture 19" descr="Logo_TUC_de_RGB"/>
          <p:cNvPicPr/>
          <p:nvPr/>
        </p:nvPicPr>
        <p:blipFill>
          <a:blip r:embed="rId2"/>
          <a:stretch/>
        </p:blipFill>
        <p:spPr>
          <a:xfrm>
            <a:off x="0" y="0"/>
            <a:ext cx="3053520" cy="563400"/>
          </a:xfrm>
          <a:prstGeom prst="rect">
            <a:avLst/>
          </a:prstGeom>
          <a:ln w="0">
            <a:noFill/>
          </a:ln>
        </p:spPr>
      </p:pic>
      <p:pic>
        <p:nvPicPr>
          <p:cNvPr id="142" name="Grafik 2" descr=""/>
          <p:cNvPicPr/>
          <p:nvPr/>
        </p:nvPicPr>
        <p:blipFill>
          <a:blip r:embed="rId3"/>
          <a:stretch/>
        </p:blipFill>
        <p:spPr>
          <a:xfrm>
            <a:off x="7430400" y="134640"/>
            <a:ext cx="3699360" cy="515520"/>
          </a:xfrm>
          <a:prstGeom prst="rect">
            <a:avLst/>
          </a:prstGeom>
          <a:ln w="0">
            <a:noFill/>
          </a:ln>
        </p:spPr>
      </p:pic>
      <p:sp>
        <p:nvSpPr>
          <p:cNvPr id="143"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44"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38043247-AEB5-4EE8-8C44-9B6C561D0FF3}"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5"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527400" y="1412640"/>
            <a:ext cx="10362600" cy="11491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185" name="CustomShape 2"/>
          <p:cNvSpPr/>
          <p:nvPr/>
        </p:nvSpPr>
        <p:spPr>
          <a:xfrm>
            <a:off x="527400" y="2852640"/>
            <a:ext cx="10362600" cy="2369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8: Consensus Mechanisms and IOTA</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Byzantine generals problem</a:t>
            </a:r>
            <a:endParaRPr b="0" lang="en-US" sz="2400" spc="-1" strike="noStrike">
              <a:latin typeface="DejaVu Sans"/>
            </a:endParaRPr>
          </a:p>
        </p:txBody>
      </p:sp>
      <p:sp>
        <p:nvSpPr>
          <p:cNvPr id="203" name="CustomShape 2"/>
          <p:cNvSpPr/>
          <p:nvPr/>
        </p:nvSpPr>
        <p:spPr>
          <a:xfrm>
            <a:off x="335520" y="1600200"/>
            <a:ext cx="10747080" cy="4847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 and a common time to attack.</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figure below, C does not know what to agree on.</a:t>
            </a:r>
            <a:br>
              <a:rPr sz="1800"/>
            </a:br>
            <a:br>
              <a:rPr sz="1800"/>
            </a:br>
            <a:br>
              <a:rPr sz="1800"/>
            </a:br>
            <a:br>
              <a:rPr sz="1800"/>
            </a:br>
            <a:br>
              <a:rPr sz="1800"/>
            </a:br>
            <a:br>
              <a:rPr sz="1800"/>
            </a:br>
            <a:br>
              <a:rPr sz="1800"/>
            </a:br>
            <a:br>
              <a:rPr sz="1800"/>
            </a:br>
            <a:br>
              <a:rPr sz="1800"/>
            </a:br>
            <a:br>
              <a:rPr sz="1800"/>
            </a:br>
            <a:endParaRPr b="0" lang="en-US" sz="1800" spc="-1" strike="noStrike">
              <a:latin typeface="DejaVu Sans"/>
            </a:endParaRPr>
          </a:p>
        </p:txBody>
      </p:sp>
      <p:pic>
        <p:nvPicPr>
          <p:cNvPr id="204" name="" descr=""/>
          <p:cNvPicPr/>
          <p:nvPr/>
        </p:nvPicPr>
        <p:blipFill>
          <a:blip r:embed="rId1"/>
          <a:stretch/>
        </p:blipFill>
        <p:spPr>
          <a:xfrm>
            <a:off x="2840400" y="4095720"/>
            <a:ext cx="6071760" cy="2323440"/>
          </a:xfrm>
          <a:prstGeom prst="rect">
            <a:avLst/>
          </a:prstGeom>
          <a:ln w="0">
            <a:noFill/>
          </a:ln>
        </p:spPr>
      </p:pic>
      <p:sp>
        <p:nvSpPr>
          <p:cNvPr id="205"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Further difficulties</a:t>
            </a:r>
            <a:endParaRPr b="0" lang="en-US" sz="2400" spc="-1" strike="noStrike">
              <a:latin typeface="DejaVu Sans"/>
            </a:endParaRPr>
          </a:p>
        </p:txBody>
      </p:sp>
      <p:sp>
        <p:nvSpPr>
          <p:cNvPr id="20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Problem with the number of nodes: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Problem with time: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Bitcoin's approach</a:t>
            </a:r>
            <a:endParaRPr b="0" lang="en-US" sz="2400" spc="-1" strike="noStrike">
              <a:latin typeface="DejaVu Sans"/>
            </a:endParaRPr>
          </a:p>
        </p:txBody>
      </p:sp>
      <p:pic>
        <p:nvPicPr>
          <p:cNvPr id="209" name="" descr=""/>
          <p:cNvPicPr/>
          <p:nvPr/>
        </p:nvPicPr>
        <p:blipFill>
          <a:blip r:embed="rId1"/>
          <a:stretch/>
        </p:blipFill>
        <p:spPr>
          <a:xfrm>
            <a:off x="835560" y="1400040"/>
            <a:ext cx="9491760" cy="4538160"/>
          </a:xfrm>
          <a:prstGeom prst="rect">
            <a:avLst/>
          </a:prstGeom>
          <a:ln w="0">
            <a:noFill/>
          </a:ln>
        </p:spPr>
      </p:pic>
      <p:sp>
        <p:nvSpPr>
          <p:cNvPr id="210"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Simplified consensus of Bitcoin</a:t>
            </a:r>
            <a:endParaRPr b="0" lang="en-US" sz="2400" spc="-1" strike="noStrike">
              <a:latin typeface="DejaVu Sans"/>
            </a:endParaRPr>
          </a:p>
        </p:txBody>
      </p:sp>
      <p:sp>
        <p:nvSpPr>
          <p:cNvPr id="212"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14" name="" descr=""/>
          <p:cNvPicPr/>
          <p:nvPr/>
        </p:nvPicPr>
        <p:blipFill>
          <a:blip r:embed="rId1"/>
          <a:stretch/>
        </p:blipFill>
        <p:spPr>
          <a:xfrm>
            <a:off x="1514520" y="1343160"/>
            <a:ext cx="9157320" cy="4166280"/>
          </a:xfrm>
          <a:prstGeom prst="rect">
            <a:avLst/>
          </a:prstGeom>
          <a:ln w="0">
            <a:noFill/>
          </a:ln>
        </p:spPr>
      </p:pic>
      <p:sp>
        <p:nvSpPr>
          <p:cNvPr id="215"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17" name="" descr=""/>
          <p:cNvPicPr/>
          <p:nvPr/>
        </p:nvPicPr>
        <p:blipFill>
          <a:blip r:embed="rId1"/>
          <a:stretch/>
        </p:blipFill>
        <p:spPr>
          <a:xfrm>
            <a:off x="1514520" y="1343160"/>
            <a:ext cx="9157320" cy="4166280"/>
          </a:xfrm>
          <a:prstGeom prst="rect">
            <a:avLst/>
          </a:prstGeom>
          <a:ln w="0">
            <a:noFill/>
          </a:ln>
        </p:spPr>
      </p:pic>
      <p:sp>
        <p:nvSpPr>
          <p:cNvPr id="218"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0" name="" descr=""/>
          <p:cNvPicPr/>
          <p:nvPr/>
        </p:nvPicPr>
        <p:blipFill>
          <a:blip r:embed="rId1"/>
          <a:stretch/>
        </p:blipFill>
        <p:spPr>
          <a:xfrm>
            <a:off x="1514520" y="1343160"/>
            <a:ext cx="9157320" cy="4166280"/>
          </a:xfrm>
          <a:prstGeom prst="rect">
            <a:avLst/>
          </a:prstGeom>
          <a:ln w="0">
            <a:noFill/>
          </a:ln>
        </p:spPr>
      </p:pic>
      <p:sp>
        <p:nvSpPr>
          <p:cNvPr id="221"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3" name="" descr=""/>
          <p:cNvPicPr/>
          <p:nvPr/>
        </p:nvPicPr>
        <p:blipFill>
          <a:blip r:embed="rId1"/>
          <a:stretch/>
        </p:blipFill>
        <p:spPr>
          <a:xfrm>
            <a:off x="1514520" y="1343160"/>
            <a:ext cx="9157320" cy="4166280"/>
          </a:xfrm>
          <a:prstGeom prst="rect">
            <a:avLst/>
          </a:prstGeom>
          <a:ln w="0">
            <a:noFill/>
          </a:ln>
        </p:spPr>
      </p:pic>
      <p:sp>
        <p:nvSpPr>
          <p:cNvPr id="224"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6" name="" descr=""/>
          <p:cNvPicPr/>
          <p:nvPr/>
        </p:nvPicPr>
        <p:blipFill>
          <a:blip r:embed="rId1"/>
          <a:stretch/>
        </p:blipFill>
        <p:spPr>
          <a:xfrm>
            <a:off x="1514520" y="1343160"/>
            <a:ext cx="9157320" cy="4166280"/>
          </a:xfrm>
          <a:prstGeom prst="rect">
            <a:avLst/>
          </a:prstGeom>
          <a:ln w="0">
            <a:noFill/>
          </a:ln>
        </p:spPr>
      </p:pic>
      <p:sp>
        <p:nvSpPr>
          <p:cNvPr id="227"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9" name="" descr=""/>
          <p:cNvPicPr/>
          <p:nvPr/>
        </p:nvPicPr>
        <p:blipFill>
          <a:blip r:embed="rId1"/>
          <a:stretch/>
        </p:blipFill>
        <p:spPr>
          <a:xfrm>
            <a:off x="1514520" y="1343160"/>
            <a:ext cx="9157320" cy="4166280"/>
          </a:xfrm>
          <a:prstGeom prst="rect">
            <a:avLst/>
          </a:prstGeom>
          <a:ln w="0">
            <a:noFill/>
          </a:ln>
        </p:spPr>
      </p:pic>
      <p:sp>
        <p:nvSpPr>
          <p:cNvPr id="230"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187"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 descr=""/>
          <p:cNvPicPr/>
          <p:nvPr/>
        </p:nvPicPr>
        <p:blipFill>
          <a:blip r:embed="rId1"/>
          <a:stretch/>
        </p:blipFill>
        <p:spPr>
          <a:xfrm>
            <a:off x="1514520" y="1343160"/>
            <a:ext cx="9157320" cy="4166280"/>
          </a:xfrm>
          <a:prstGeom prst="rect">
            <a:avLst/>
          </a:prstGeom>
          <a:ln w="0">
            <a:noFill/>
          </a:ln>
        </p:spPr>
      </p:pic>
      <p:sp>
        <p:nvSpPr>
          <p:cNvPr id="23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3"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 descr=""/>
          <p:cNvPicPr/>
          <p:nvPr/>
        </p:nvPicPr>
        <p:blipFill>
          <a:blip r:embed="rId1"/>
          <a:stretch/>
        </p:blipFill>
        <p:spPr>
          <a:xfrm>
            <a:off x="1514520" y="1343160"/>
            <a:ext cx="9157320" cy="4166280"/>
          </a:xfrm>
          <a:prstGeom prst="rect">
            <a:avLst/>
          </a:prstGeom>
          <a:ln w="0">
            <a:noFill/>
          </a:ln>
        </p:spPr>
      </p:pic>
      <p:sp>
        <p:nvSpPr>
          <p:cNvPr id="23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6"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 descr=""/>
          <p:cNvPicPr/>
          <p:nvPr/>
        </p:nvPicPr>
        <p:blipFill>
          <a:blip r:embed="rId1"/>
          <a:stretch/>
        </p:blipFill>
        <p:spPr>
          <a:xfrm>
            <a:off x="1514520" y="1343160"/>
            <a:ext cx="9157320" cy="4166280"/>
          </a:xfrm>
          <a:prstGeom prst="rect">
            <a:avLst/>
          </a:prstGeom>
          <a:ln w="0">
            <a:noFill/>
          </a:ln>
        </p:spPr>
      </p:pic>
      <p:sp>
        <p:nvSpPr>
          <p:cNvPr id="23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9"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 descr=""/>
          <p:cNvPicPr/>
          <p:nvPr/>
        </p:nvPicPr>
        <p:blipFill>
          <a:blip r:embed="rId1"/>
          <a:stretch/>
        </p:blipFill>
        <p:spPr>
          <a:xfrm>
            <a:off x="1514520" y="1343160"/>
            <a:ext cx="9157320" cy="4166280"/>
          </a:xfrm>
          <a:prstGeom prst="rect">
            <a:avLst/>
          </a:prstGeom>
          <a:ln w="0">
            <a:noFill/>
          </a:ln>
        </p:spPr>
      </p:pic>
      <p:sp>
        <p:nvSpPr>
          <p:cNvPr id="24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2"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 descr=""/>
          <p:cNvPicPr/>
          <p:nvPr/>
        </p:nvPicPr>
        <p:blipFill>
          <a:blip r:embed="rId1"/>
          <a:stretch/>
        </p:blipFill>
        <p:spPr>
          <a:xfrm>
            <a:off x="1514520" y="1343160"/>
            <a:ext cx="9157320" cy="4166280"/>
          </a:xfrm>
          <a:prstGeom prst="rect">
            <a:avLst/>
          </a:prstGeom>
          <a:ln w="0">
            <a:noFill/>
          </a:ln>
        </p:spPr>
      </p:pic>
      <p:sp>
        <p:nvSpPr>
          <p:cNvPr id="24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5"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 descr=""/>
          <p:cNvPicPr/>
          <p:nvPr/>
        </p:nvPicPr>
        <p:blipFill>
          <a:blip r:embed="rId1"/>
          <a:stretch/>
        </p:blipFill>
        <p:spPr>
          <a:xfrm>
            <a:off x="1514520" y="1343160"/>
            <a:ext cx="9157320" cy="4166280"/>
          </a:xfrm>
          <a:prstGeom prst="rect">
            <a:avLst/>
          </a:prstGeom>
          <a:ln w="0">
            <a:noFill/>
          </a:ln>
        </p:spPr>
      </p:pic>
      <p:sp>
        <p:nvSpPr>
          <p:cNvPr id="247"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8"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p:cNvPicPr/>
          <p:nvPr/>
        </p:nvPicPr>
        <p:blipFill>
          <a:blip r:embed="rId1"/>
          <a:stretch/>
        </p:blipFill>
        <p:spPr>
          <a:xfrm>
            <a:off x="1514520" y="1338480"/>
            <a:ext cx="9157320" cy="4175640"/>
          </a:xfrm>
          <a:prstGeom prst="rect">
            <a:avLst/>
          </a:prstGeom>
          <a:ln w="0">
            <a:noFill/>
          </a:ln>
        </p:spPr>
      </p:pic>
      <p:sp>
        <p:nvSpPr>
          <p:cNvPr id="25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51"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blocks</a:t>
            </a:r>
            <a:endParaRPr b="0" lang="en-US" sz="2400" spc="-1" strike="noStrike">
              <a:latin typeface="DejaVu Sans"/>
            </a:endParaRPr>
          </a:p>
        </p:txBody>
      </p:sp>
      <p:sp>
        <p:nvSpPr>
          <p:cNvPr id="253"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pic>
        <p:nvPicPr>
          <p:cNvPr id="255" name="" descr=""/>
          <p:cNvPicPr/>
          <p:nvPr/>
        </p:nvPicPr>
        <p:blipFill>
          <a:blip r:embed="rId1"/>
          <a:stretch/>
        </p:blipFill>
        <p:spPr>
          <a:xfrm>
            <a:off x="1514520" y="1225080"/>
            <a:ext cx="9157320" cy="5194800"/>
          </a:xfrm>
          <a:prstGeom prst="rect">
            <a:avLst/>
          </a:prstGeom>
          <a:ln w="0">
            <a:noFill/>
          </a:ln>
        </p:spPr>
      </p:pic>
      <p:sp>
        <p:nvSpPr>
          <p:cNvPr id="256"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 descr=""/>
          <p:cNvPicPr/>
          <p:nvPr/>
        </p:nvPicPr>
        <p:blipFill>
          <a:blip r:embed="rId1"/>
          <a:stretch/>
        </p:blipFill>
        <p:spPr>
          <a:xfrm>
            <a:off x="1514520" y="1225080"/>
            <a:ext cx="9157320" cy="5194800"/>
          </a:xfrm>
          <a:prstGeom prst="rect">
            <a:avLst/>
          </a:prstGeom>
          <a:ln w="0">
            <a:noFill/>
          </a:ln>
        </p:spPr>
      </p:pic>
      <p:sp>
        <p:nvSpPr>
          <p:cNvPr id="25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59"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Organisation</a:t>
            </a:r>
            <a:endParaRPr b="0" lang="en-US" sz="3000" spc="-1" strike="noStrike">
              <a:latin typeface="DejaVu Sans"/>
            </a:endParaRPr>
          </a:p>
        </p:txBody>
      </p:sp>
      <p:sp>
        <p:nvSpPr>
          <p:cNvPr id="189"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 descr=""/>
          <p:cNvPicPr/>
          <p:nvPr/>
        </p:nvPicPr>
        <p:blipFill>
          <a:blip r:embed="rId1"/>
          <a:stretch/>
        </p:blipFill>
        <p:spPr>
          <a:xfrm>
            <a:off x="1514520" y="1225080"/>
            <a:ext cx="9157320" cy="5194800"/>
          </a:xfrm>
          <a:prstGeom prst="rect">
            <a:avLst/>
          </a:prstGeom>
          <a:ln w="0">
            <a:noFill/>
          </a:ln>
        </p:spPr>
      </p:pic>
      <p:sp>
        <p:nvSpPr>
          <p:cNvPr id="26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62"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 descr=""/>
          <p:cNvPicPr/>
          <p:nvPr/>
        </p:nvPicPr>
        <p:blipFill>
          <a:blip r:embed="rId1"/>
          <a:stretch/>
        </p:blipFill>
        <p:spPr>
          <a:xfrm>
            <a:off x="1514520" y="1222200"/>
            <a:ext cx="9157320" cy="5194800"/>
          </a:xfrm>
          <a:prstGeom prst="rect">
            <a:avLst/>
          </a:prstGeom>
          <a:ln w="0">
            <a:noFill/>
          </a:ln>
        </p:spPr>
      </p:pic>
      <p:sp>
        <p:nvSpPr>
          <p:cNvPr id="26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65"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26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Is it possible to censor transactions?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finally be included in blocks.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a:t>
            </a:r>
            <a:endParaRPr b="0" lang="en-US" sz="2400" spc="-1" strike="noStrike">
              <a:latin typeface="DejaVu Sans"/>
            </a:endParaRPr>
          </a:p>
        </p:txBody>
      </p:sp>
      <p:sp>
        <p:nvSpPr>
          <p:cNvPr id="26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first and the nodes near him to not forward the invalid, second transaction to him.</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At this point, multiple things may occur:</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first and Bob actually receives his money.</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first and Alice gets her money back, having gotten the song for free.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a:t>
            </a:r>
            <a:endParaRPr b="0" lang="en-US" sz="2400" spc="-1" strike="noStrike">
              <a:latin typeface="DejaVu Sans"/>
            </a:endParaRPr>
          </a:p>
        </p:txBody>
      </p:sp>
      <p:sp>
        <p:nvSpPr>
          <p:cNvPr id="27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Does this mean that double spending is possible?</a:t>
            </a:r>
            <a:br>
              <a:rPr sz="1800"/>
            </a:b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creation</a:t>
            </a:r>
            <a:endParaRPr b="0" lang="en-US" sz="2400" spc="-1" strike="noStrike">
              <a:latin typeface="DejaVu Sans"/>
            </a:endParaRPr>
          </a:p>
        </p:txBody>
      </p:sp>
      <p:sp>
        <p:nvSpPr>
          <p:cNvPr id="273"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Scarce resources</a:t>
            </a:r>
            <a:endParaRPr b="0" lang="en-US" sz="2400" spc="-1" strike="noStrike">
              <a:latin typeface="DejaVu Sans"/>
            </a:endParaRPr>
          </a:p>
        </p:txBody>
      </p:sp>
      <p:graphicFrame>
        <p:nvGraphicFramePr>
          <p:cNvPr id="275" name="Table 2"/>
          <p:cNvGraphicFramePr/>
          <p:nvPr/>
        </p:nvGraphicFramePr>
        <p:xfrm>
          <a:off x="335520" y="1767600"/>
          <a:ext cx="11093400" cy="0"/>
        </p:xfrm>
        <a:graphic>
          <a:graphicData uri="http://schemas.openxmlformats.org/drawingml/2006/table">
            <a:tbl>
              <a:tblPr/>
              <a:tblGrid>
                <a:gridCol w="5546880"/>
                <a:gridCol w="5546880"/>
              </a:tblGrid>
              <a:tr h="0">
                <a:tc>
                  <a:txBody>
                    <a:bodyPr anchor="t">
                      <a:noAutofit/>
                    </a:bodyPr>
                    <a:p>
                      <a:pPr>
                        <a:lnSpc>
                          <a:spcPct val="100000"/>
                        </a:lnSpc>
                        <a:spcBef>
                          <a:spcPts val="360"/>
                        </a:spcBef>
                        <a:buNone/>
                      </a:pPr>
                      <a:r>
                        <a:rPr b="0" lang="en-US" sz="1800" spc="-1" strike="noStrike">
                          <a:solidFill>
                            <a:srgbClr val="000000"/>
                          </a:solidFill>
                          <a:latin typeface="DejaVu Sans"/>
                          <a:ea typeface="DejaVu Sans"/>
                        </a:rPr>
                        <a:t>Proof of Work (PoW):</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br>
                        <a:rPr sz="1800"/>
                      </a:br>
                      <a:endParaRPr b="0" lang="en-US" sz="1800" spc="-1" strike="noStrike">
                        <a:latin typeface="DejaVu Sans"/>
                      </a:endParaRPr>
                    </a:p>
                  </a:txBody>
                  <a:tcPr anchor="t" marL="91440" marR="91440">
                    <a:lnL>
                      <a:noFill/>
                    </a:lnL>
                    <a:lnR>
                      <a:noFill/>
                    </a:lnR>
                    <a:lnT>
                      <a:noFill/>
                    </a:lnT>
                    <a:lnB>
                      <a:noFill/>
                    </a:lnB>
                    <a:noFill/>
                  </a:tcPr>
                </a:tc>
                <a:tc>
                  <a:txBody>
                    <a:bodyPr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Proof of Stake (PoS):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latin typeface="DejaVu Sans"/>
                      </a:endParaRPr>
                    </a:p>
                    <a:p>
                      <a:pPr>
                        <a:lnSpc>
                          <a:spcPct val="100000"/>
                        </a:lnSpc>
                        <a:spcBef>
                          <a:spcPts val="360"/>
                        </a:spcBef>
                        <a:buNone/>
                      </a:pPr>
                      <a:br>
                        <a:rPr sz="1800"/>
                      </a:br>
                      <a:r>
                        <a:rPr b="1" lang="en-US" sz="1800" spc="-1" strike="noStrike">
                          <a:solidFill>
                            <a:srgbClr val="000000"/>
                          </a:solidFill>
                          <a:latin typeface="DejaVu Sans"/>
                          <a:ea typeface="DejaVu Sans"/>
                        </a:rPr>
                        <a:t>There are also many, many other approaches.</a:t>
                      </a:r>
                      <a:endParaRPr b="0" lang="en-US" sz="1800" spc="-1" strike="noStrike">
                        <a:latin typeface="DejaVu Sans"/>
                      </a:endParaRPr>
                    </a:p>
                  </a:txBody>
                  <a:tcPr anchor="t" marL="91440" marR="914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Proof of Work</a:t>
            </a:r>
            <a:endParaRPr b="0" lang="en-US" sz="3000" spc="-1" strike="noStrike">
              <a:latin typeface="DejaVu Sans"/>
            </a:endParaRPr>
          </a:p>
          <a:p>
            <a:pPr>
              <a:lnSpc>
                <a:spcPct val="100000"/>
              </a:lnSpc>
              <a:buNone/>
            </a:pPr>
            <a:endParaRPr b="0" lang="en-US" sz="3000" spc="-1" strike="noStrike">
              <a:latin typeface="DejaVu Sans"/>
            </a:endParaRPr>
          </a:p>
        </p:txBody>
      </p:sp>
      <p:sp>
        <p:nvSpPr>
          <p:cNvPr id="277"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79"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0" name="" descr=""/>
          <p:cNvPicPr/>
          <p:nvPr/>
        </p:nvPicPr>
        <p:blipFill>
          <a:blip r:embed="rId1"/>
          <a:stretch/>
        </p:blipFill>
        <p:spPr>
          <a:xfrm>
            <a:off x="1514520" y="2311920"/>
            <a:ext cx="9157320" cy="3956760"/>
          </a:xfrm>
          <a:prstGeom prst="rect">
            <a:avLst/>
          </a:prstGeom>
          <a:ln w="0">
            <a:noFill/>
          </a:ln>
        </p:spPr>
      </p:pic>
      <p:sp>
        <p:nvSpPr>
          <p:cNvPr id="281"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83"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4" name="" descr=""/>
          <p:cNvPicPr/>
          <p:nvPr/>
        </p:nvPicPr>
        <p:blipFill>
          <a:blip r:embed="rId1"/>
          <a:stretch/>
        </p:blipFill>
        <p:spPr>
          <a:xfrm>
            <a:off x="1514520" y="2311920"/>
            <a:ext cx="9157320" cy="3956760"/>
          </a:xfrm>
          <a:prstGeom prst="rect">
            <a:avLst/>
          </a:prstGeom>
          <a:ln w="0">
            <a:noFill/>
          </a:ln>
        </p:spPr>
      </p:pic>
      <p:sp>
        <p:nvSpPr>
          <p:cNvPr id="285"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We are hiring!</a:t>
            </a:r>
            <a:endParaRPr b="0" lang="en-US" sz="2400" spc="-1" strike="noStrike">
              <a:latin typeface="DejaVu Sans"/>
            </a:endParaRPr>
          </a:p>
        </p:txBody>
      </p:sp>
      <p:sp>
        <p:nvSpPr>
          <p:cNvPr id="191"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Topic:</a:t>
            </a:r>
            <a:endParaRPr b="0" lang="en-US" sz="1800" spc="-1" strike="noStrike">
              <a:latin typeface="DejaVu Sans"/>
            </a:endParaRPr>
          </a:p>
          <a:p>
            <a:pPr lvl="1" marL="432000" indent="-2160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Automated gourmet mushroom farming system</a:t>
            </a:r>
            <a:endParaRPr b="0" lang="en-US" sz="1800" spc="-1" strike="noStrike">
              <a:latin typeface="DejaVu Sans"/>
            </a:endParaRPr>
          </a:p>
          <a:p>
            <a:pPr lvl="1" marL="432000" indent="-2160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Detect whether gourmet mushrooms are ready to be harvested (camera)</a:t>
            </a:r>
            <a:endParaRPr b="0" lang="en-US" sz="1800" spc="-1" strike="noStrike">
              <a:latin typeface="DejaVu Sans"/>
            </a:endParaRPr>
          </a:p>
          <a:p>
            <a:pPr lvl="1" marL="432000" indent="-2160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Harvest mushrooms with a robot arm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Why should I work with you → free mushrooms!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Positions: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HiWi:</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Research assistant (50-60% E13)</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Application: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CV</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Motivation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Study records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all the relevant documents to: etce-etce@tu-clausthal.de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87"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8" name="" descr=""/>
          <p:cNvPicPr/>
          <p:nvPr/>
        </p:nvPicPr>
        <p:blipFill>
          <a:blip r:embed="rId1"/>
          <a:stretch/>
        </p:blipFill>
        <p:spPr>
          <a:xfrm>
            <a:off x="1514520" y="2311920"/>
            <a:ext cx="9157320" cy="3956760"/>
          </a:xfrm>
          <a:prstGeom prst="rect">
            <a:avLst/>
          </a:prstGeom>
          <a:ln w="0">
            <a:noFill/>
          </a:ln>
        </p:spPr>
      </p:pic>
      <p:sp>
        <p:nvSpPr>
          <p:cNvPr id="289"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1"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92" name="" descr=""/>
          <p:cNvPicPr/>
          <p:nvPr/>
        </p:nvPicPr>
        <p:blipFill>
          <a:blip r:embed="rId1"/>
          <a:stretch/>
        </p:blipFill>
        <p:spPr>
          <a:xfrm>
            <a:off x="1514520" y="2311920"/>
            <a:ext cx="9157320" cy="3956760"/>
          </a:xfrm>
          <a:prstGeom prst="rect">
            <a:avLst/>
          </a:prstGeom>
          <a:ln w="0">
            <a:noFill/>
          </a:ln>
        </p:spPr>
      </p:pic>
      <p:sp>
        <p:nvSpPr>
          <p:cNvPr id="293"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5"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96" name="" descr=""/>
          <p:cNvPicPr/>
          <p:nvPr/>
        </p:nvPicPr>
        <p:blipFill>
          <a:blip r:embed="rId1"/>
          <a:stretch/>
        </p:blipFill>
        <p:spPr>
          <a:xfrm>
            <a:off x="1514520" y="2311920"/>
            <a:ext cx="9157320" cy="3956760"/>
          </a:xfrm>
          <a:prstGeom prst="rect">
            <a:avLst/>
          </a:prstGeom>
          <a:ln w="0">
            <a:noFill/>
          </a:ln>
        </p:spPr>
      </p:pic>
      <p:sp>
        <p:nvSpPr>
          <p:cNvPr id="297"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9"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300" name="" descr=""/>
          <p:cNvPicPr/>
          <p:nvPr/>
        </p:nvPicPr>
        <p:blipFill>
          <a:blip r:embed="rId1"/>
          <a:stretch/>
        </p:blipFill>
        <p:spPr>
          <a:xfrm>
            <a:off x="1514520" y="2311920"/>
            <a:ext cx="9157320" cy="3956760"/>
          </a:xfrm>
          <a:prstGeom prst="rect">
            <a:avLst/>
          </a:prstGeom>
          <a:ln w="0">
            <a:noFill/>
          </a:ln>
        </p:spPr>
      </p:pic>
      <p:sp>
        <p:nvSpPr>
          <p:cNvPr id="301"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structure</a:t>
            </a:r>
            <a:endParaRPr b="0" lang="en-US" sz="2400" spc="-1" strike="noStrike">
              <a:latin typeface="DejaVu Sans"/>
            </a:endParaRPr>
          </a:p>
        </p:txBody>
      </p:sp>
      <p:sp>
        <p:nvSpPr>
          <p:cNvPr id="303" name="CustomShape 2"/>
          <p:cNvSpPr/>
          <p:nvPr/>
        </p:nvSpPr>
        <p:spPr>
          <a:xfrm>
            <a:off x="335520" y="1268640"/>
            <a:ext cx="10747080" cy="3718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latin typeface="DejaVu Sans"/>
            </a:endParaRPr>
          </a:p>
        </p:txBody>
      </p:sp>
      <p:pic>
        <p:nvPicPr>
          <p:cNvPr id="304" name="" descr=""/>
          <p:cNvPicPr/>
          <p:nvPr/>
        </p:nvPicPr>
        <p:blipFill>
          <a:blip r:embed="rId1"/>
          <a:stretch/>
        </p:blipFill>
        <p:spPr>
          <a:xfrm>
            <a:off x="2572560" y="1645920"/>
            <a:ext cx="6342120" cy="4663800"/>
          </a:xfrm>
          <a:prstGeom prst="rect">
            <a:avLst/>
          </a:prstGeom>
          <a:ln w="0">
            <a:noFill/>
          </a:ln>
        </p:spPr>
      </p:pic>
      <p:sp>
        <p:nvSpPr>
          <p:cNvPr id="305"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Difficulty selection</a:t>
            </a:r>
            <a:endParaRPr b="0" lang="en-US" sz="2400" spc="-1" strike="noStrike">
              <a:latin typeface="DejaVu Sans"/>
            </a:endParaRPr>
          </a:p>
        </p:txBody>
      </p:sp>
      <p:sp>
        <p:nvSpPr>
          <p:cNvPr id="30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fixed intervals.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Difficulty selection</a:t>
            </a:r>
            <a:endParaRPr b="0" lang="en-US" sz="2400" spc="-1" strike="noStrike">
              <a:latin typeface="DejaVu Sans"/>
            </a:endParaRPr>
          </a:p>
        </p:txBody>
      </p:sp>
      <p:sp>
        <p:nvSpPr>
          <p:cNvPr id="30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Why is the block time kept constant?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In Bitcoin, the difficulty is adjusted as follows: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Incentives</a:t>
            </a:r>
            <a:endParaRPr b="0" lang="en-US" sz="2400" spc="-1" strike="noStrike">
              <a:latin typeface="DejaVu Sans"/>
            </a:endParaRPr>
          </a:p>
        </p:txBody>
      </p:sp>
      <p:sp>
        <p:nvSpPr>
          <p:cNvPr id="31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In Bitcoin, there are two incentives for mining.</a:t>
            </a:r>
            <a:br>
              <a:rPr sz="1800"/>
            </a:b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rPr sz="1800"/>
            </a:b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(21 million).</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313"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rPr sz="1800"/>
            </a:b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Proof of Stake</a:t>
            </a:r>
            <a:endParaRPr b="0" lang="en-US" sz="3000" spc="-1" strike="noStrike">
              <a:latin typeface="DejaVu Sans"/>
            </a:endParaRPr>
          </a:p>
          <a:p>
            <a:pPr>
              <a:lnSpc>
                <a:spcPct val="100000"/>
              </a:lnSpc>
              <a:buNone/>
            </a:pPr>
            <a:endParaRPr b="0" lang="en-US" sz="3000" spc="-1" strike="noStrike">
              <a:latin typeface="DejaVu Sans"/>
            </a:endParaRPr>
          </a:p>
        </p:txBody>
      </p:sp>
      <p:sp>
        <p:nvSpPr>
          <p:cNvPr id="315"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Bonus Task – Updates </a:t>
            </a:r>
            <a:endParaRPr b="0" lang="en-US" sz="2400" spc="-1" strike="noStrike">
              <a:latin typeface="DejaVu Sans"/>
            </a:endParaRPr>
          </a:p>
        </p:txBody>
      </p:sp>
      <p:sp>
        <p:nvSpPr>
          <p:cNvPr id="193"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Submission procedure:</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Upload the video t</a:t>
            </a:r>
            <a:r>
              <a:rPr b="0" lang="en-US" sz="1800" spc="-1" strike="noStrike">
                <a:solidFill>
                  <a:srgbClr val="ffffff"/>
                </a:solidFill>
                <a:highlight>
                  <a:srgbClr val="ffffff"/>
                </a:highlight>
                <a:latin typeface="DejaVu Sans"/>
                <a:ea typeface="DejaVu Sans"/>
              </a:rPr>
              <a:t>o </a:t>
            </a:r>
            <a:r>
              <a:rPr b="0" i="1" lang="en-US" sz="1800" spc="-1" strike="noStrike">
                <a:solidFill>
                  <a:srgbClr val="ffffff"/>
                </a:solidFill>
                <a:highlight>
                  <a:srgbClr val="ffffff"/>
                </a:highlight>
                <a:latin typeface="DejaVu Sans"/>
                <a:ea typeface="DejaVu Sans"/>
              </a:rPr>
              <a:t>cryptshare.tu-clausthal.de</a:t>
            </a:r>
            <a:endParaRPr b="0" lang="en-US" sz="1800" spc="-1" strike="noStrike">
              <a:latin typeface="DejaVu Sans"/>
            </a:endParaRPr>
          </a:p>
          <a:p>
            <a:pPr>
              <a:lnSpc>
                <a:spcPct val="100000"/>
              </a:lnSpc>
              <a:spcBef>
                <a:spcPts val="360"/>
              </a:spcBef>
              <a:buNone/>
            </a:pPr>
            <a:r>
              <a:rPr b="0" lang="en-US" sz="1800" spc="-1" strike="noStrike">
                <a:solidFill>
                  <a:srgbClr val="ffffff"/>
                </a:solidFill>
                <a:highlight>
                  <a:srgbClr val="ffffff"/>
                </a:highlight>
                <a:latin typeface="DejaVu Sans"/>
                <a:ea typeface="DejaVu Sans"/>
              </a:rPr>
              <a:t>Send the link to </a:t>
            </a:r>
            <a:r>
              <a:rPr b="0" lang="en-US" sz="1800" spc="-1" strike="noStrike" u="sng">
                <a:solidFill>
                  <a:srgbClr val="0000ff"/>
                </a:solidFill>
                <a:highlight>
                  <a:srgbClr val="ffffff"/>
                </a:highlight>
                <a:uFillTx/>
                <a:latin typeface="DejaVu Sans"/>
                <a:ea typeface="DejaVu Sans"/>
                <a:hlinkClick r:id="rId1"/>
              </a:rPr>
              <a:t>etce-etce@tu-clausthal.de</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Incl. your team/project name and the team members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Proof of Stake (PoS)</a:t>
            </a:r>
            <a:endParaRPr b="0" lang="en-US" sz="2400" spc="-1" strike="noStrike">
              <a:latin typeface="DejaVu Sans"/>
            </a:endParaRPr>
          </a:p>
        </p:txBody>
      </p:sp>
      <p:sp>
        <p:nvSpPr>
          <p:cNvPr id="31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There are two main approaches: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Incentives</a:t>
            </a:r>
            <a:endParaRPr b="0" lang="en-US" sz="2400" spc="-1" strike="noStrike">
              <a:latin typeface="DejaVu Sans"/>
            </a:endParaRPr>
          </a:p>
        </p:txBody>
      </p:sp>
      <p:sp>
        <p:nvSpPr>
          <p:cNvPr id="31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"Nothing at stake"</a:t>
            </a:r>
            <a:endParaRPr b="0" lang="en-US" sz="2400" spc="-1" strike="noStrike">
              <a:latin typeface="DejaVu Sans"/>
            </a:endParaRPr>
          </a:p>
        </p:txBody>
      </p:sp>
      <p:sp>
        <p:nvSpPr>
          <p:cNvPr id="32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Approaches to solve this also exist in BFT-style PoS.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323"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Other attacks also exist on PoS based systems: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IOTA – a Blockchain for the IoT</a:t>
            </a:r>
            <a:endParaRPr b="0" lang="en-US" sz="3000" spc="-1" strike="noStrike">
              <a:latin typeface="DejaVu Sans"/>
            </a:endParaRPr>
          </a:p>
          <a:p>
            <a:pPr>
              <a:lnSpc>
                <a:spcPct val="100000"/>
              </a:lnSpc>
              <a:buNone/>
            </a:pPr>
            <a:endParaRPr b="0" lang="en-US" sz="3000" spc="-1" strike="noStrike">
              <a:latin typeface="DejaVu Sans"/>
            </a:endParaRPr>
          </a:p>
        </p:txBody>
      </p:sp>
      <p:sp>
        <p:nvSpPr>
          <p:cNvPr id="325"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Issues of Existing Blockchains</a:t>
            </a:r>
            <a:endParaRPr b="0" lang="en-US" sz="2400" spc="-1" strike="noStrike">
              <a:latin typeface="DejaVu Sans"/>
            </a:endParaRPr>
          </a:p>
        </p:txBody>
      </p:sp>
      <p:sp>
        <p:nvSpPr>
          <p:cNvPr id="327"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Requirements</a:t>
            </a:r>
            <a:endParaRPr b="0" lang="en-US" sz="2400" spc="-1" strike="noStrike">
              <a:latin typeface="DejaVu Sans"/>
            </a:endParaRPr>
          </a:p>
        </p:txBody>
      </p:sp>
      <p:sp>
        <p:nvSpPr>
          <p:cNvPr id="329"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IOTA in a Nutshell</a:t>
            </a:r>
            <a:endParaRPr b="0" lang="en-US" sz="2400" spc="-1" strike="noStrike">
              <a:latin typeface="DejaVu Sans"/>
            </a:endParaRPr>
          </a:p>
        </p:txBody>
      </p:sp>
      <p:sp>
        <p:nvSpPr>
          <p:cNvPr id="331"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latin typeface="DejaVu Sans"/>
            </a:endParaRPr>
          </a:p>
        </p:txBody>
      </p:sp>
      <p:sp>
        <p:nvSpPr>
          <p:cNvPr id="332" name="CustomShape 3"/>
          <p:cNvSpPr/>
          <p:nvPr/>
        </p:nvSpPr>
        <p:spPr>
          <a:xfrm>
            <a:off x="335520" y="3220920"/>
            <a:ext cx="7432560" cy="11372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a:t>
            </a:r>
            <a:endParaRPr b="0" lang="en-US" sz="2400" spc="-1" strike="noStrike">
              <a:latin typeface="DejaVu Sans"/>
            </a:endParaRPr>
          </a:p>
        </p:txBody>
      </p:sp>
      <p:sp>
        <p:nvSpPr>
          <p:cNvPr id="334"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
        <p:nvSpPr>
          <p:cNvPr id="335" name="CustomShape 3"/>
          <p:cNvSpPr/>
          <p:nvPr/>
        </p:nvSpPr>
        <p:spPr>
          <a:xfrm>
            <a:off x="2886120" y="1608480"/>
            <a:ext cx="1917000" cy="11289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36" name="" descr=""/>
          <p:cNvPicPr/>
          <p:nvPr/>
        </p:nvPicPr>
        <p:blipFill>
          <a:blip r:embed="rId1"/>
          <a:stretch/>
        </p:blipFill>
        <p:spPr>
          <a:xfrm>
            <a:off x="504360" y="1300320"/>
            <a:ext cx="8865720" cy="45039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How to make a Transaction?</a:t>
            </a:r>
            <a:endParaRPr b="0" lang="en-US" sz="2400" spc="-1" strike="noStrike">
              <a:latin typeface="DejaVu Sans"/>
            </a:endParaRPr>
          </a:p>
        </p:txBody>
      </p:sp>
      <p:sp>
        <p:nvSpPr>
          <p:cNvPr id="338"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latin typeface="DejaVu Sans"/>
            </a:endParaRPr>
          </a:p>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latin typeface="DejaVu Sans"/>
            </a:endParaRPr>
          </a:p>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Bonus Task – Updates </a:t>
            </a:r>
            <a:endParaRPr b="0" lang="en-US" sz="2400" spc="-1" strike="noStrike">
              <a:latin typeface="DejaVu Sans"/>
            </a:endParaRPr>
          </a:p>
        </p:txBody>
      </p:sp>
      <p:sp>
        <p:nvSpPr>
          <p:cNvPr id="195"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Submission procedure: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u="sng">
                <a:solidFill>
                  <a:srgbClr val="0000ff"/>
                </a:solidFill>
                <a:uFillTx/>
                <a:latin typeface="DejaVu Sans"/>
                <a:ea typeface="DejaVu Sans"/>
                <a:hlinkClick r:id="rId1"/>
              </a:rPr>
              <a:t>etce-etce@tu-clausthal.de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40" name="" descr=""/>
          <p:cNvPicPr/>
          <p:nvPr/>
        </p:nvPicPr>
        <p:blipFill>
          <a:blip r:embed="rId1"/>
          <a:stretch/>
        </p:blipFill>
        <p:spPr>
          <a:xfrm>
            <a:off x="504720" y="1270440"/>
            <a:ext cx="9587520" cy="4538880"/>
          </a:xfrm>
          <a:prstGeom prst="rect">
            <a:avLst/>
          </a:prstGeom>
          <a:ln w="0">
            <a:noFill/>
          </a:ln>
        </p:spPr>
      </p:pic>
      <p:sp>
        <p:nvSpPr>
          <p:cNvPr id="341"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43" name="" descr=""/>
          <p:cNvPicPr/>
          <p:nvPr/>
        </p:nvPicPr>
        <p:blipFill>
          <a:blip r:embed="rId1"/>
          <a:stretch/>
        </p:blipFill>
        <p:spPr>
          <a:xfrm>
            <a:off x="504360" y="1266840"/>
            <a:ext cx="9587880" cy="4844520"/>
          </a:xfrm>
          <a:prstGeom prst="rect">
            <a:avLst/>
          </a:prstGeom>
          <a:ln w="0">
            <a:noFill/>
          </a:ln>
        </p:spPr>
      </p:pic>
      <p:sp>
        <p:nvSpPr>
          <p:cNvPr id="344"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46" name="" descr=""/>
          <p:cNvPicPr/>
          <p:nvPr/>
        </p:nvPicPr>
        <p:blipFill>
          <a:blip r:embed="rId1"/>
          <a:stretch/>
        </p:blipFill>
        <p:spPr>
          <a:xfrm>
            <a:off x="504360" y="1266840"/>
            <a:ext cx="9587880" cy="4844520"/>
          </a:xfrm>
          <a:prstGeom prst="rect">
            <a:avLst/>
          </a:prstGeom>
          <a:ln w="0">
            <a:noFill/>
          </a:ln>
        </p:spPr>
      </p:pic>
      <p:sp>
        <p:nvSpPr>
          <p:cNvPr id="347"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
        <p:nvSpPr>
          <p:cNvPr id="348" name="CustomShape 3"/>
          <p:cNvSpPr/>
          <p:nvPr/>
        </p:nvSpPr>
        <p:spPr>
          <a:xfrm>
            <a:off x="91440" y="6126480"/>
            <a:ext cx="11245680" cy="619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Double Spending</a:t>
            </a:r>
            <a:endParaRPr b="0" lang="en-US" sz="2400" spc="-1" strike="noStrike">
              <a:latin typeface="DejaVu Sans"/>
            </a:endParaRPr>
          </a:p>
        </p:txBody>
      </p:sp>
      <p:pic>
        <p:nvPicPr>
          <p:cNvPr id="350" name="" descr=""/>
          <p:cNvPicPr/>
          <p:nvPr/>
        </p:nvPicPr>
        <p:blipFill>
          <a:blip r:embed="rId1"/>
          <a:stretch/>
        </p:blipFill>
        <p:spPr>
          <a:xfrm>
            <a:off x="504360" y="1296360"/>
            <a:ext cx="10237320" cy="4823280"/>
          </a:xfrm>
          <a:prstGeom prst="rect">
            <a:avLst/>
          </a:prstGeom>
          <a:ln w="0">
            <a:noFill/>
          </a:ln>
        </p:spPr>
      </p:pic>
      <p:sp>
        <p:nvSpPr>
          <p:cNvPr id="351"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Advantages of IOTA</a:t>
            </a:r>
            <a:endParaRPr b="0" lang="en-US" sz="2400" spc="-1" strike="noStrike">
              <a:latin typeface="DejaVu Sans"/>
            </a:endParaRPr>
          </a:p>
        </p:txBody>
      </p:sp>
      <p:sp>
        <p:nvSpPr>
          <p:cNvPr id="353"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Offline Transactions</a:t>
            </a:r>
            <a:endParaRPr b="0" lang="en-US" sz="2400" spc="-1" strike="noStrike">
              <a:latin typeface="DejaVu Sans"/>
            </a:endParaRPr>
          </a:p>
        </p:txBody>
      </p:sp>
      <p:pic>
        <p:nvPicPr>
          <p:cNvPr id="355" name="" descr=""/>
          <p:cNvPicPr/>
          <p:nvPr/>
        </p:nvPicPr>
        <p:blipFill>
          <a:blip r:embed="rId1"/>
          <a:stretch/>
        </p:blipFill>
        <p:spPr>
          <a:xfrm>
            <a:off x="504720" y="1506240"/>
            <a:ext cx="11416320" cy="4741200"/>
          </a:xfrm>
          <a:prstGeom prst="rect">
            <a:avLst/>
          </a:prstGeom>
          <a:ln w="0">
            <a:noFill/>
          </a:ln>
        </p:spPr>
      </p:pic>
      <p:sp>
        <p:nvSpPr>
          <p:cNvPr id="356"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Conclusion</a:t>
            </a:r>
            <a:endParaRPr b="0" lang="en-US" sz="2400" spc="-1" strike="noStrike">
              <a:latin typeface="DejaVu Sans"/>
            </a:endParaRPr>
          </a:p>
        </p:txBody>
      </p:sp>
      <p:sp>
        <p:nvSpPr>
          <p:cNvPr id="358"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Further Resources on IOTA</a:t>
            </a:r>
            <a:endParaRPr b="0" lang="en-US" sz="2400" spc="-1" strike="noStrike">
              <a:latin typeface="DejaVu Sans"/>
            </a:endParaRPr>
          </a:p>
        </p:txBody>
      </p:sp>
      <p:sp>
        <p:nvSpPr>
          <p:cNvPr id="360"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62" name="CustomShape 2"/>
          <p:cNvSpPr/>
          <p:nvPr/>
        </p:nvSpPr>
        <p:spPr>
          <a:xfrm>
            <a:off x="335520" y="764640"/>
            <a:ext cx="10746720" cy="4975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Blockchain Consensus</a:t>
            </a:r>
            <a:endParaRPr b="0" lang="en-US" sz="3000" spc="-1" strike="noStrike">
              <a:latin typeface="DejaVu Sans"/>
            </a:endParaRPr>
          </a:p>
        </p:txBody>
      </p:sp>
      <p:sp>
        <p:nvSpPr>
          <p:cNvPr id="197"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Disclaimer and Further Resources</a:t>
            </a:r>
            <a:endParaRPr b="0" lang="en-US" sz="2400" spc="-1" strike="noStrike">
              <a:latin typeface="DejaVu Sans"/>
            </a:endParaRPr>
          </a:p>
        </p:txBody>
      </p:sp>
      <p:sp>
        <p:nvSpPr>
          <p:cNvPr id="19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Distributed consensus</a:t>
            </a:r>
            <a:endParaRPr b="0" lang="en-US" sz="2400" spc="-1" strike="noStrike">
              <a:latin typeface="DejaVu Sans"/>
            </a:endParaRPr>
          </a:p>
        </p:txBody>
      </p:sp>
      <p:sp>
        <p:nvSpPr>
          <p:cNvPr id="20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Two properties must hold:</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value must have been generated by an honest node.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Our nodes are trying to agree on the following input: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Which of the proposed transactions are valid?</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In which order do the transactions appear in the ledger?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294</TotalTime>
  <Application>LibreOffice/7.3.4.2$Linux_X86_64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2022-06-15T14:16:44Z</dcterms:modified>
  <cp:revision>3373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